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9"/>
  </p:notesMasterIdLst>
  <p:sldIdLst>
    <p:sldId id="262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417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16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52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2020/12/16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42291" y="2734365"/>
            <a:ext cx="734060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AJAX </a:t>
            </a:r>
            <a:r>
              <a:rPr lang="zh-TW" altLang="en-US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與 </a:t>
            </a:r>
            <a:r>
              <a:rPr lang="en-US" altLang="zh-TW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Web Services</a:t>
            </a:r>
            <a:endParaRPr lang="en-US" sz="60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3917482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2800" dirty="0">
                <a:solidFill>
                  <a:schemeClr val="tx2"/>
                </a:solidFill>
              </a:rPr>
              <a:t>FOURTEEN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0CFB5E3B-7C9B-47A3-AB4B-CF258C588EC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瀏覽器對 AJAX 的安全性限制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7FDEFB2-2B62-4C44-BF34-E458F6F3B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3B7F97BB-9FDC-4F4D-A49E-789F403B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773238"/>
            <a:ext cx="5705475" cy="436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A2DF0A9-4D22-4827-8E5F-C8EDD4FF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43D1DF8A-5C9F-4BE2-BA00-A6EAF8705C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14-2 </a:t>
            </a:r>
            <a:r>
              <a:rPr lang="en-US" altLang="en-US" sz="4400"/>
              <a:t>使用 jQuery 的 AJAX 功能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99E0E0-B6D6-4E1E-AD10-23721622D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A796F44E-3074-41CC-8501-BB92EFC33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493838"/>
            <a:ext cx="6046788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EE91E3-904E-4FD7-9C2A-65CD3761C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F2E4A5D7-A702-4241-988A-163C0290E4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利用 AJAX 更新網頁區塊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B134B2-3AE9-4F6E-ABB5-8556EF5BE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C6D38B1F-2D1B-471C-BA2E-5449028C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9" y="2852739"/>
            <a:ext cx="31337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64102C-219F-41ED-A414-D3698B4E2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760CB57A-D0D1-4C4A-9984-DF5F91EF96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利用 AJAX 更新網頁區塊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CD3F6E8-6488-4946-A313-23DD1EC1B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8433F0DD-666B-4FF9-9DE1-82C0B82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484313"/>
            <a:ext cx="5832475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B58843-56D7-4A60-A4D5-E10AB40FB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720510A8-26B6-4399-BD9F-6B2CF1707F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利用 AJAX 更新網頁區塊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FFB2C1-B5B7-479D-A89D-A5021975B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26C46B3C-87EC-4E18-A3FC-5848209E5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84314"/>
            <a:ext cx="7921625" cy="531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14F572-BAE0-4E3C-A926-1A8207B5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BAB27E51-DF19-4F6B-A0C0-A8AE26D0C5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利用 AJAX 更新網頁區塊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1D99C16-DB41-4BB5-8294-22D2B383E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DD083080-261D-49BD-9874-0FE26B824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11288"/>
            <a:ext cx="7966075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ED318C-2EDE-47A6-BE8E-0730B44E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8864506B-4647-4058-B3A5-4ED39659B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利用 AJAX 更新網頁區塊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25A7EF6-BB47-495F-B4E8-9282BF5FD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B885E12C-1EFE-4D44-B01C-9916F68A9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484313"/>
            <a:ext cx="7416800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A272F2-4FD5-4856-99CF-DD153477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77056666-D446-4ECE-9060-1A99A34829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dirty="0" err="1"/>
              <a:t>利用</a:t>
            </a:r>
            <a:r>
              <a:rPr lang="en-US" altLang="en-US" sz="4400" dirty="0"/>
              <a:t> AJAX  </a:t>
            </a:r>
            <a:r>
              <a:rPr lang="en-US" altLang="en-US" sz="4400" dirty="0" err="1"/>
              <a:t>載入</a:t>
            </a:r>
            <a:r>
              <a:rPr lang="en-US" altLang="en-US" sz="4400" dirty="0"/>
              <a:t> JSON</a:t>
            </a:r>
            <a:r>
              <a:rPr lang="zh-TW" altLang="en-US" sz="4400" dirty="0"/>
              <a:t> </a:t>
            </a:r>
            <a:r>
              <a:rPr lang="en-US" altLang="zh-TW" sz="4400" dirty="0"/>
              <a:t>(JavaScript </a:t>
            </a:r>
            <a:r>
              <a:rPr lang="en-US" altLang="zh-TW" sz="4400"/>
              <a:t>Object Notation)</a:t>
            </a:r>
            <a:r>
              <a:rPr lang="en-US" altLang="en-US" sz="4400"/>
              <a:t> </a:t>
            </a:r>
            <a:r>
              <a:rPr lang="en-US" altLang="en-US" sz="4400" dirty="0" err="1"/>
              <a:t>資料</a:t>
            </a:r>
            <a:endParaRPr lang="zh-TW" altLang="en-US" sz="4400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6A8C168-657F-45D9-BACC-FC13519E6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935E45A5-F81C-42D6-B6B6-D5FAE61E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9" y="1905000"/>
            <a:ext cx="728662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EBAE9F-14DD-4F06-9F10-D5FF2A8E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AFA06A92-8951-4F4F-852A-61EF7FCB260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語法：JSON 資料格式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04A2763-EFB3-40BF-8E3C-0A3C5E808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9460" name="Group 7">
            <a:extLst>
              <a:ext uri="{FF2B5EF4-FFF2-40B4-BE49-F238E27FC236}">
                <a16:creationId xmlns:a16="http://schemas.microsoft.com/office/drawing/2014/main" id="{A4E7DAE0-64D3-46CE-A781-5A7DCA165F36}"/>
              </a:ext>
            </a:extLst>
          </p:cNvPr>
          <p:cNvGrpSpPr>
            <a:grpSpLocks/>
          </p:cNvGrpSpPr>
          <p:nvPr/>
        </p:nvGrpSpPr>
        <p:grpSpPr bwMode="auto">
          <a:xfrm>
            <a:off x="1919289" y="1773239"/>
            <a:ext cx="8124825" cy="4524375"/>
            <a:chOff x="249" y="1117"/>
            <a:chExt cx="5118" cy="2850"/>
          </a:xfrm>
        </p:grpSpPr>
        <p:pic>
          <p:nvPicPr>
            <p:cNvPr id="19461" name="Picture 5">
              <a:extLst>
                <a:ext uri="{FF2B5EF4-FFF2-40B4-BE49-F238E27FC236}">
                  <a16:creationId xmlns:a16="http://schemas.microsoft.com/office/drawing/2014/main" id="{C8CB6FA1-0773-40A1-AF8C-A31109C705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117"/>
              <a:ext cx="5118" cy="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462" name="Picture 6">
              <a:extLst>
                <a:ext uri="{FF2B5EF4-FFF2-40B4-BE49-F238E27FC236}">
                  <a16:creationId xmlns:a16="http://schemas.microsoft.com/office/drawing/2014/main" id="{1E8A0F8D-31E9-4006-B561-4FFB95192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251"/>
              <a:ext cx="4470" cy="1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F16D72-A8E5-4A22-A745-8D738811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41203072-3B97-4B90-8B5A-DB4004393E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語法：JSON 資料格式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9CE4B39-6B43-49B1-BAA0-8CEEFC61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0484" name="Group 9">
            <a:extLst>
              <a:ext uri="{FF2B5EF4-FFF2-40B4-BE49-F238E27FC236}">
                <a16:creationId xmlns:a16="http://schemas.microsoft.com/office/drawing/2014/main" id="{6489D0A1-1673-4D0F-ADF8-C36B34AC9332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1844676"/>
            <a:ext cx="8001000" cy="4214813"/>
            <a:chOff x="249" y="1162"/>
            <a:chExt cx="5040" cy="2655"/>
          </a:xfrm>
        </p:grpSpPr>
        <p:pic>
          <p:nvPicPr>
            <p:cNvPr id="20485" name="Picture 7">
              <a:extLst>
                <a:ext uri="{FF2B5EF4-FFF2-40B4-BE49-F238E27FC236}">
                  <a16:creationId xmlns:a16="http://schemas.microsoft.com/office/drawing/2014/main" id="{2E82D855-7C68-464A-8213-92762C676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162"/>
              <a:ext cx="4380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6" name="Picture 8">
              <a:extLst>
                <a:ext uri="{FF2B5EF4-FFF2-40B4-BE49-F238E27FC236}">
                  <a16:creationId xmlns:a16="http://schemas.microsoft.com/office/drawing/2014/main" id="{2532B8B9-C3C7-4D76-B46B-7B1476B60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251"/>
              <a:ext cx="5040" cy="1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E911A1-4B7C-4244-A6AB-A0066A75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79FC719F-E5E8-4863-A133-0B38541479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14-1 </a:t>
            </a:r>
            <a:r>
              <a:rPr lang="en-US" altLang="en-US" sz="4400"/>
              <a:t>認識 AJAX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598A817-8A36-4876-98F6-24C9C5600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Picture 11">
            <a:extLst>
              <a:ext uri="{FF2B5EF4-FFF2-40B4-BE49-F238E27FC236}">
                <a16:creationId xmlns:a16="http://schemas.microsoft.com/office/drawing/2014/main" id="{2862534A-B625-44E2-A9C9-A1442C343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484313"/>
            <a:ext cx="5689600" cy="515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CEB61A-9BCC-4180-B16A-AA53E76ED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45857E17-D206-46D9-AB72-64EFD9FEDE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語法：JSON 資料格式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208353-C018-4B1C-B047-EA9302CD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7">
            <a:extLst>
              <a:ext uri="{FF2B5EF4-FFF2-40B4-BE49-F238E27FC236}">
                <a16:creationId xmlns:a16="http://schemas.microsoft.com/office/drawing/2014/main" id="{6E941359-E740-4249-8FAB-AC21FA82B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84313"/>
            <a:ext cx="792162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95F842-DB2B-450F-ABE1-9ADEDD1F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A689C8DA-41CA-447C-B0D1-C5D8F240AF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FEB9B24-935A-4405-B9A1-C5654D27F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CB00EF66-8986-4204-8319-722397E4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4" y="2114550"/>
            <a:ext cx="8067675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3288FD-32B4-4694-846F-21BFF791F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836089CE-9C24-4BE5-8A9F-E42D01027E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618CA1-33CF-4CA4-B2E3-CCB10AFEB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688AC5C0-4C31-496A-BC8E-1670A0BC9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38300"/>
            <a:ext cx="8785225" cy="418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DAD92B-3874-43A9-8590-9A41100C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BEA5C65D-A3B9-4F8D-9E52-0A29817A49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96E332E-3C21-4236-8655-9D432AA58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B8641520-8185-4483-8D02-ED9219C38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84314"/>
            <a:ext cx="8569325" cy="503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B119A1-5FDD-4BD8-86F5-1DF20658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C3466AB3-90F2-4621-8BE3-3B9FAA681A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E80F699-0DD8-4D0A-80F9-F62706AF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23D9A0E6-DCEE-4673-84D5-09C38DC13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700213"/>
            <a:ext cx="867727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EF9794-12A4-48D9-8AE5-5AB1FC2E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DFFA7913-5842-4CF0-97EF-167962F338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5D30557-11CF-445A-93A5-9F17B734D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AFDAC95E-540E-4320-95B4-6E461EA1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16113"/>
            <a:ext cx="8686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BF5CFC-32A7-432E-BCD0-94EB5B35A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D8E0A32C-94D3-4B9B-8E49-748E85CFB6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重複處理 JSON 物件中的資料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F9F26E6-4F60-461E-91F6-29247205A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A02AEC2E-37C4-45A3-9E75-F3B8C717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785939"/>
            <a:ext cx="86868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C5DA57-0A8F-4677-AF20-9C7D97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9A5A985A-9DDF-408C-837E-957BBF52E0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1E8655A-71AF-4D53-97D3-0ABA2E9BF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D62393B3-70FD-4783-8267-4EAEF80EE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484314"/>
            <a:ext cx="6911975" cy="528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3477E2-3A56-4624-B4CC-7E3243F1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2D68CA76-5E16-48F9-8A31-7A2415DF9A6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1D912A8-BAB1-4B81-9E1C-8B92DF520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9700" name="Group 7">
            <a:extLst>
              <a:ext uri="{FF2B5EF4-FFF2-40B4-BE49-F238E27FC236}">
                <a16:creationId xmlns:a16="http://schemas.microsoft.com/office/drawing/2014/main" id="{E2844E0B-D21A-4566-BD4A-D9A346627B29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1773238"/>
            <a:ext cx="8258175" cy="3232150"/>
            <a:chOff x="295" y="1117"/>
            <a:chExt cx="5202" cy="2036"/>
          </a:xfrm>
        </p:grpSpPr>
        <p:pic>
          <p:nvPicPr>
            <p:cNvPr id="29701" name="Picture 5">
              <a:extLst>
                <a:ext uri="{FF2B5EF4-FFF2-40B4-BE49-F238E27FC236}">
                  <a16:creationId xmlns:a16="http://schemas.microsoft.com/office/drawing/2014/main" id="{3655E6AA-19D5-4FC9-B8FA-B9138250D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" y="1117"/>
              <a:ext cx="2964" cy="7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601DDD01-54A8-4C47-8B87-4707DA3CA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115"/>
              <a:ext cx="5202" cy="1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E3D401-0CED-4427-BA92-EBC0FFB39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CAC34F50-BF71-44F5-9C00-B4A09C47AD5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BDC084E-3441-48CA-A696-C622B4AA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4C2E5226-CD96-4A7F-8299-37FDE77F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501775"/>
            <a:ext cx="6121400" cy="527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C828ED8-B790-4B95-A6A5-941044DE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13596A61-EE3B-4DAF-8D4C-ACB2ACE354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AJAX</a:t>
            </a:r>
            <a:r>
              <a:rPr lang="zh-TW" altLang="en-US" sz="4400"/>
              <a:t>的基本觀念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6B82AC-7258-40DE-961E-9981714F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A3E2E375-635C-4F83-849A-D4EC7BF7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484313"/>
            <a:ext cx="5170488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F479D9-EC6C-4C5C-9698-A95FAC55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E2A4CAEA-96A9-4F4E-B9DA-1B7E59DB96C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FDA2A97-B434-48FC-ADC3-7C8D79329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2C069175-437A-4A87-94C8-559F3D4F3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1655764"/>
            <a:ext cx="87153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835F12E-4336-454D-A102-37EFFA25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2DC22428-E53C-4D2F-8CBB-36CF7DED16A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7492FF5-CB7F-4194-8324-5DA3C2B76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86012BDF-F99D-455F-8539-594E06A8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57339"/>
            <a:ext cx="8705850" cy="423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6DC839-AFEA-4D93-8670-58621192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398741D4-BF57-4183-AFFF-89512006BC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AJAX 載入 XML 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DB4F36-2125-4E80-A1C4-1246CAB6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DE710180-121E-4662-8918-7AB1673D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1628775"/>
            <a:ext cx="87058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3583756-CE50-44AC-86B2-47B91937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8D048207-FF89-4ECF-91E0-F2D5662BBD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14-3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 </a:t>
            </a:r>
            <a:r>
              <a:rPr lang="en-US" altLang="en-US" sz="4400"/>
              <a:t>Yahoo!</a:t>
            </a:r>
            <a:r>
              <a:rPr lang="en-US" altLang="zh-TW" sz="4400"/>
              <a:t> </a:t>
            </a:r>
            <a:r>
              <a:rPr lang="zh-TW" altLang="en-US" sz="4400"/>
              <a:t>天氣概況</a:t>
            </a:r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5947BA87-3795-4AA5-869C-2F8F2D451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 </a:t>
            </a:r>
            <a:r>
              <a:rPr lang="en-US" altLang="zh-TW"/>
              <a:t>Yahoo! </a:t>
            </a:r>
            <a:r>
              <a:rPr lang="zh-TW" altLang="en-US"/>
              <a:t>天氣服務</a:t>
            </a:r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5D11C26B-AAB2-4D22-9D15-A412EB6A2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2060575"/>
            <a:ext cx="4824413" cy="464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6FA5EB7-AE1D-48EE-A4DD-D0A9D69B8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DECEAC08-6BD3-4109-9BDF-8B328575C9C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14-3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 </a:t>
            </a:r>
            <a:r>
              <a:rPr lang="en-US" altLang="en-US" sz="4400"/>
              <a:t>Yahoo!</a:t>
            </a:r>
            <a:r>
              <a:rPr lang="en-US" altLang="zh-TW" sz="4400"/>
              <a:t> </a:t>
            </a:r>
            <a:r>
              <a:rPr lang="zh-TW" altLang="en-US" sz="4400"/>
              <a:t>天氣概況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8FD5E40-486D-4232-BD85-BC3494730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A245FF43-FADF-4546-B61C-71F5EA45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1484313"/>
            <a:ext cx="5832475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64D1206-6CB5-49AF-88A1-9C6A74E6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2E35A647-95AF-4821-B09E-45DA32E244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14-3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 </a:t>
            </a:r>
            <a:r>
              <a:rPr lang="en-US" altLang="en-US" sz="4400"/>
              <a:t>Yahoo!</a:t>
            </a:r>
            <a:r>
              <a:rPr lang="en-US" altLang="zh-TW" sz="4400"/>
              <a:t> </a:t>
            </a:r>
            <a:r>
              <a:rPr lang="zh-TW" altLang="en-US" sz="4400"/>
              <a:t>天氣概況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011775-708A-4292-B54B-36A5890CA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6A42DEF9-0B5D-4FF7-BFA7-4A66BB115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700214"/>
            <a:ext cx="7086600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82BF4A-7A52-4F16-B067-4689C2B2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20A09EC3-CD54-4C24-A66C-B28FAB1FA7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14-3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 </a:t>
            </a:r>
            <a:r>
              <a:rPr lang="en-US" altLang="en-US" sz="4400"/>
              <a:t>Yahoo!</a:t>
            </a:r>
            <a:r>
              <a:rPr lang="en-US" altLang="zh-TW" sz="4400"/>
              <a:t> </a:t>
            </a:r>
            <a:r>
              <a:rPr lang="zh-TW" altLang="en-US" sz="4400"/>
              <a:t>天氣概況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716649-4E80-406D-BC85-BEF199656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62B54040-DCE7-4825-85C0-96755956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84314"/>
            <a:ext cx="8004175" cy="522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036A6E-6815-41A3-BB73-6AE1107C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616C1CA7-2229-41D3-A118-CBB99AB0E6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14-3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 </a:t>
            </a:r>
            <a:r>
              <a:rPr lang="en-US" altLang="en-US" sz="4400"/>
              <a:t>Yahoo!</a:t>
            </a:r>
            <a:r>
              <a:rPr lang="en-US" altLang="zh-TW" sz="4400"/>
              <a:t> </a:t>
            </a:r>
            <a:r>
              <a:rPr lang="zh-TW" altLang="en-US" sz="4400"/>
              <a:t>天氣概況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CE5C76-C8E9-4ECB-A38C-F75126E6C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DCE9D7F7-0F8E-4AFB-B43A-5D47D6664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557338"/>
            <a:ext cx="8713787" cy="4487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CFB407B-3D31-4F10-A5E7-145071250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36C64210-EB8D-4FB3-8090-693D04B9DE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查詢鄉鎮區、其它國家地區的 woeid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DB8604-282E-4420-AB40-62570E758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69EC112F-9A20-40DA-8741-DE998EF1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700214"/>
            <a:ext cx="839152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3C110E5-34F2-40E8-A4FA-E5281AE6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B3794533-DCC7-439A-9724-78AED9EEC3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查詢鄉鎮區、其它國家地區的 woeid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42B73E6-7BFD-4DB9-A333-558634DDF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F8725FB6-E5D2-4D8A-8E3A-E9249F840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838325"/>
            <a:ext cx="57150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CCF133-3EB9-4223-90B7-6FA8E1BEF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9C0E7708-1CA4-465F-B7DE-F8A25524FD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AJAX</a:t>
            </a:r>
            <a:r>
              <a:rPr lang="zh-TW" altLang="en-US" sz="4400"/>
              <a:t>的基本觀念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72B8800-1281-4BCE-894A-5DB6E6732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B4D06C29-679E-42CF-A1A3-D90E07EA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412875"/>
            <a:ext cx="7127875" cy="530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133B0B-6293-4C88-A3DE-BE6069546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725337EE-4837-4FA7-A662-3756D1CFE9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查詢鄉鎮區、其它國家地區的 woeid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47CF51-FCDE-49FB-85A3-0E6CE7C7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CB49F2E3-4F71-4BAF-AB6B-D7AAD551A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412875"/>
            <a:ext cx="7272337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FB64B6-3F7A-4243-9DCB-03A0C95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F6D4DF95-7379-4285-B500-C878CE3E42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查詢鄉鎮區、其它國家地區的 woeid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B2C37E-4503-4E70-B547-866E75A45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4928F455-8C2E-4963-AD9F-9FD4EBC18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420813"/>
            <a:ext cx="8237537" cy="532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EB5156-BA0D-4EE0-BE88-FBF05B69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C55B4779-3082-4056-ACF7-A787E91554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解讀 Yahoo! 天氣的 XML 內容</a:t>
            </a:r>
            <a:endParaRPr lang="zh-TW" altLang="en-US" sz="4400"/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6010368A-C84A-48F8-B010-5560778D4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yweather:condition </a:t>
            </a:r>
            <a:r>
              <a:rPr lang="zh-TW" altLang="en-US"/>
              <a:t>子元素：含目前天氣概況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yweather:forecast </a:t>
            </a:r>
            <a:r>
              <a:rPr lang="zh-TW" altLang="en-US"/>
              <a:t>子元素：預設會有 </a:t>
            </a:r>
            <a:r>
              <a:rPr lang="en-US" altLang="zh-TW"/>
              <a:t>5 </a:t>
            </a:r>
            <a:r>
              <a:rPr lang="zh-TW" altLang="en-US"/>
              <a:t>個</a:t>
            </a:r>
            <a:r>
              <a:rPr lang="en-US" altLang="zh-TW"/>
              <a:t>, </a:t>
            </a:r>
            <a:r>
              <a:rPr lang="zh-TW" altLang="en-US"/>
              <a:t>分別為當日及未來 </a:t>
            </a:r>
            <a:r>
              <a:rPr lang="en-US" altLang="zh-TW"/>
              <a:t>4 </a:t>
            </a:r>
            <a:r>
              <a:rPr lang="zh-TW" altLang="en-US"/>
              <a:t>天的預測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description</a:t>
            </a:r>
            <a:r>
              <a:rPr lang="zh-TW" altLang="en-US"/>
              <a:t>：這個子元素中包含了一段 </a:t>
            </a:r>
            <a:r>
              <a:rPr lang="en-US" altLang="zh-TW"/>
              <a:t>HTML </a:t>
            </a:r>
            <a:r>
              <a:rPr lang="zh-TW" altLang="en-US"/>
              <a:t>內容</a:t>
            </a:r>
            <a:r>
              <a:rPr lang="en-US" altLang="zh-TW"/>
              <a:t>, </a:t>
            </a:r>
            <a:r>
              <a:rPr lang="zh-TW" altLang="en-US"/>
              <a:t>直接顯示在網頁中就是一塊含圖文的天氣預報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9CA0DBD-FEF2-4AB3-9EF4-4F7B58BD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66DD4FC6-B568-4700-BC63-075C940A84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解讀 Yahoo! 天氣的 XML 內容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11892A-D9F3-42CF-9396-17D62F726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5A13B3E-E188-4C86-AE60-BEF60885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28776"/>
            <a:ext cx="8713787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CE2AF5-4985-4480-8DCF-ECFB83396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25FFD647-C255-4D2F-9511-1952A9363E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DC12F72-1627-48FE-9C51-8BC51014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BD8AE877-A8B7-4B95-9DE4-2B1840DE0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773238"/>
            <a:ext cx="8201025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19DB07-579A-4517-B8E9-2C5954A7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E7C8324F-79FD-4CF8-96E6-01F43DE4D6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FEA8367-F2ED-4F6C-9672-9FDD0B893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5CCA0BCC-AD52-4173-A146-F1A45C31C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9" y="1733550"/>
            <a:ext cx="8315325" cy="339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60C118-D05F-428F-B528-190DD5736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B5110CA2-E6F3-4388-B7B1-5ACBE1FBFBF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26D989-A3F0-4732-A030-6CE15F37B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6BD907CC-3D68-411D-AC5C-4FEC1E552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9" y="1493839"/>
            <a:ext cx="7273925" cy="524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5D2CEE-95E0-4D44-8B79-E973A99C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A77EB3C6-2C7F-4428-8DC8-BE5DF3F002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E81C991-4919-469A-8CB3-4198939E1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64B1711A-CE16-44E3-9A46-249596B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628776"/>
            <a:ext cx="88201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18D470-38FB-4755-A620-7F2467CAE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BE4A3ACE-CE06-4DA8-890D-97EF21F8E4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FA341D-FF5F-4157-87CF-F639AB655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75D466A8-E724-4E2B-AA83-93F0AEF2A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989138"/>
            <a:ext cx="8785225" cy="314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626503-AF0B-4716-915F-9CE5F55C5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65F5B287-68A0-46AE-9BED-B5393517285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DF4173-4650-420F-B994-2F76BC630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41EBF203-7DC8-433E-B813-481B5B83C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57339"/>
            <a:ext cx="85725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16FC0C7-7400-4620-B422-DBDDE9E34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A6AE8049-DD3E-4204-9FDB-9BF136F130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AJAX</a:t>
            </a:r>
            <a:r>
              <a:rPr lang="zh-TW" altLang="en-US" sz="4400"/>
              <a:t>的基本觀念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8F6E8B7-96A0-4F91-82E4-6378581E5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09BA907E-9244-4F94-BECE-1A6E9DEA5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484313"/>
            <a:ext cx="7200900" cy="527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E3779A7-EEA8-4AD5-9810-81FDB4CE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705C21DE-90B4-42DD-A0C5-581FEBD59C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EC94D7-3E5B-4479-95BE-DC48AD0CA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D2E87023-DF74-47AF-9054-54798B07D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4" y="1689101"/>
            <a:ext cx="890587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BFAB20-05D8-418B-8DCC-DB0C3864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719E3BF4-28D3-4F19-A8D9-2B5994F53B3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D8F5AB1-F615-4B56-9C86-6A47CDB2F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3252" name="Group 7">
            <a:extLst>
              <a:ext uri="{FF2B5EF4-FFF2-40B4-BE49-F238E27FC236}">
                <a16:creationId xmlns:a16="http://schemas.microsoft.com/office/drawing/2014/main" id="{576325AB-BBF2-45BF-8074-5D43BF162C49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1557339"/>
            <a:ext cx="8928100" cy="5070475"/>
            <a:chOff x="68" y="981"/>
            <a:chExt cx="5624" cy="3194"/>
          </a:xfrm>
        </p:grpSpPr>
        <p:pic>
          <p:nvPicPr>
            <p:cNvPr id="53253" name="Picture 5">
              <a:extLst>
                <a:ext uri="{FF2B5EF4-FFF2-40B4-BE49-F238E27FC236}">
                  <a16:creationId xmlns:a16="http://schemas.microsoft.com/office/drawing/2014/main" id="{D5A821CF-AE2C-4012-8FBE-14B52035F9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" y="981"/>
              <a:ext cx="5616" cy="1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4" name="Picture 6">
              <a:extLst>
                <a:ext uri="{FF2B5EF4-FFF2-40B4-BE49-F238E27FC236}">
                  <a16:creationId xmlns:a16="http://schemas.microsoft.com/office/drawing/2014/main" id="{DDE9374C-EC51-4131-ACB2-CE71D58A7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2795"/>
              <a:ext cx="5616" cy="1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1343AE-59FA-40A7-99E2-6CAEA8BBF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C03D4336-1E86-48E2-9967-441EF973C3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89EE2B3-261F-45EA-BF25-4C611D7B4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7">
            <a:extLst>
              <a:ext uri="{FF2B5EF4-FFF2-40B4-BE49-F238E27FC236}">
                <a16:creationId xmlns:a16="http://schemas.microsoft.com/office/drawing/2014/main" id="{258E2FF2-0577-48B2-A433-1C0742B2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549401"/>
            <a:ext cx="891540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36D845D-5C4C-44F4-9C6A-B4B25AECF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DC211E0C-FE57-4E02-B7E4-75E94BFACB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E97B3AC-1A6A-4A1B-B60E-16E02803B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9AF66938-8799-42A3-A2B3-FC033CDB4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504951"/>
            <a:ext cx="8788400" cy="523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909B6E8-A1A6-4308-A146-AD0DE103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BA70D328-05F3-46C5-8628-6C7B411ECA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B3670E2-03C5-4C60-B6D0-217F3F4F1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4" name="Picture 5">
            <a:extLst>
              <a:ext uri="{FF2B5EF4-FFF2-40B4-BE49-F238E27FC236}">
                <a16:creationId xmlns:a16="http://schemas.microsoft.com/office/drawing/2014/main" id="{6A174720-A490-4A38-A6DF-10D6559F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4" y="1657350"/>
            <a:ext cx="894397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12DE97F-6B0C-4D0E-877E-E70C013F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0B2788C8-2FC5-40A5-8ECD-7167D6FD78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實例演練：自製天氣預報網頁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D7AFA39-1E92-41E6-8C9E-C09C0C54B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7348" name="Group 7">
            <a:extLst>
              <a:ext uri="{FF2B5EF4-FFF2-40B4-BE49-F238E27FC236}">
                <a16:creationId xmlns:a16="http://schemas.microsoft.com/office/drawing/2014/main" id="{3F021460-63F2-4A10-827A-BF013822CD11}"/>
              </a:ext>
            </a:extLst>
          </p:cNvPr>
          <p:cNvGrpSpPr>
            <a:grpSpLocks/>
          </p:cNvGrpSpPr>
          <p:nvPr/>
        </p:nvGrpSpPr>
        <p:grpSpPr bwMode="auto">
          <a:xfrm>
            <a:off x="1633539" y="1773239"/>
            <a:ext cx="8924925" cy="3240087"/>
            <a:chOff x="69" y="1117"/>
            <a:chExt cx="5622" cy="2041"/>
          </a:xfrm>
        </p:grpSpPr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C2004B31-85F9-4F74-A424-22A5A43BA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" y="1117"/>
              <a:ext cx="4074" cy="1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350" name="Picture 6">
              <a:extLst>
                <a:ext uri="{FF2B5EF4-FFF2-40B4-BE49-F238E27FC236}">
                  <a16:creationId xmlns:a16="http://schemas.microsoft.com/office/drawing/2014/main" id="{A353B5D9-2034-4D6B-B520-7425118D48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" y="2324"/>
              <a:ext cx="5622" cy="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A30804-7D0A-4770-9A61-35BDE9A8A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DD69EB83-3522-4EC2-A502-223FA996E3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14-4 </a:t>
            </a:r>
            <a:r>
              <a:rPr lang="zh-TW" altLang="en-US" sz="4400"/>
              <a:t>利</a:t>
            </a:r>
            <a:r>
              <a:rPr lang="en-US" altLang="en-US" sz="4400"/>
              <a:t>用 AJAX</a:t>
            </a:r>
            <a:r>
              <a:rPr lang="en-US" altLang="zh-TW" sz="4400"/>
              <a:t> </a:t>
            </a:r>
            <a:r>
              <a:rPr lang="en-US" altLang="en-US" sz="4400"/>
              <a:t>取得</a:t>
            </a:r>
            <a:r>
              <a:rPr lang="en-US" altLang="zh-TW" sz="4400"/>
              <a:t>紫外線即時監測資料 - 使用 JSONP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06F42BD-6000-420F-A79F-1C64E2B0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326E7A5D-4234-4A5E-BFF7-134C5CCB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484314"/>
            <a:ext cx="8785225" cy="493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5F346EC-9AF6-4689-9ED9-39517070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FD019F6D-6B99-451C-B133-F68A1124DC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的 ajax() 函式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611AC73-DC77-42E0-9BFD-DF6274A05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368D7B7D-C08B-4D45-B517-6A07E9D28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2266950"/>
            <a:ext cx="8324850" cy="232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3F653B8-0753-4082-8B93-EAF195EB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518F3236-07F5-4BDE-A7CB-C2DFC45833D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取得紫外線即時監測資料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9D9E51B-7F2F-4F7F-BBBF-C7350242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20" name="Picture 5">
            <a:extLst>
              <a:ext uri="{FF2B5EF4-FFF2-40B4-BE49-F238E27FC236}">
                <a16:creationId xmlns:a16="http://schemas.microsoft.com/office/drawing/2014/main" id="{160BBD74-EB51-4A63-B05C-1D4DFD7E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773238"/>
            <a:ext cx="8785225" cy="4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E4A71A-5504-49AC-81CA-2F2FF898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07A89757-51B5-4BAF-8ABD-6B4E2B6E8A9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取得紫外線即時監測資料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1F7B57-C62F-4A72-AAE2-6A690EC97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4" name="Picture 5">
            <a:extLst>
              <a:ext uri="{FF2B5EF4-FFF2-40B4-BE49-F238E27FC236}">
                <a16:creationId xmlns:a16="http://schemas.microsoft.com/office/drawing/2014/main" id="{DDB035E3-D205-4B77-97C1-768E7A0C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84314"/>
            <a:ext cx="6553200" cy="52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54A3BB-9F72-44FF-B2BB-A6011DE3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30821EC0-3855-45D7-96CF-E4EB826A824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AJAX</a:t>
            </a:r>
            <a:r>
              <a:rPr lang="zh-TW" altLang="en-US" sz="4400"/>
              <a:t>的基本觀念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2F64A89-0C16-416A-A656-D95C6693B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0731E36B-9DDB-4A09-801D-FF6CD129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484314"/>
            <a:ext cx="8569325" cy="511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96FB46-FD64-4552-B753-2AADED1DD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2040BD19-DB20-4076-AD90-EDAC6274C1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9849F0-48B7-47B1-9E2E-CF07DABCC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CA18ADA5-25B8-49A6-AFB4-3E56C761E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114" y="1484313"/>
            <a:ext cx="4029075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41CACFA-7FE5-4F0F-B80C-64E6CD3B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E8494A50-0523-4EB2-A923-8C004CAADD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B5E962-90E0-4744-B1E6-12048A9E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D33E837B-6364-4DE0-94D7-F68E047A1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9" y="1598614"/>
            <a:ext cx="740092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672C73-C925-4E27-B7D6-E794445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C953A488-BEA4-4000-89C7-BE858D4570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CB45D1D-3C74-4416-A3C5-76CD04730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54231924-491F-49E3-B1B2-8566F90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84314"/>
            <a:ext cx="8424863" cy="523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33B3EE-CFC0-4E38-B51E-5BD8368B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BC9C8F3A-B35F-442C-A74E-A9339445FB8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8E74C18-2D24-43BC-89DA-FC7B6853C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40" name="Picture 6">
            <a:extLst>
              <a:ext uri="{FF2B5EF4-FFF2-40B4-BE49-F238E27FC236}">
                <a16:creationId xmlns:a16="http://schemas.microsoft.com/office/drawing/2014/main" id="{C82AD7A1-A587-46AA-8A68-0E51ECC60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9" y="1503363"/>
            <a:ext cx="888682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CB9FD81-9DA8-4728-B0AF-855E85109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4D339201-18B5-4A86-AE00-4B1B2C273B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47DCB9-1EAB-4681-ABAE-8C57870C7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6564" name="Picture 6">
            <a:extLst>
              <a:ext uri="{FF2B5EF4-FFF2-40B4-BE49-F238E27FC236}">
                <a16:creationId xmlns:a16="http://schemas.microsoft.com/office/drawing/2014/main" id="{8EF63A04-7D26-44BF-8586-473E12BC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9" y="1595438"/>
            <a:ext cx="888682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F518DCF-C95A-4ECC-A75A-8F80A6CC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1EE7B517-2368-4ADF-8D9D-C8117B943A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E1B300-AEBA-457D-B226-0B91671DC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7588" name="Group 7">
            <a:extLst>
              <a:ext uri="{FF2B5EF4-FFF2-40B4-BE49-F238E27FC236}">
                <a16:creationId xmlns:a16="http://schemas.microsoft.com/office/drawing/2014/main" id="{1EF423EA-5C29-4DD0-A6BC-2EA1CFDEDE7F}"/>
              </a:ext>
            </a:extLst>
          </p:cNvPr>
          <p:cNvGrpSpPr>
            <a:grpSpLocks/>
          </p:cNvGrpSpPr>
          <p:nvPr/>
        </p:nvGrpSpPr>
        <p:grpSpPr bwMode="auto">
          <a:xfrm>
            <a:off x="1668463" y="1719264"/>
            <a:ext cx="8837612" cy="4829175"/>
            <a:chOff x="91" y="1083"/>
            <a:chExt cx="5567" cy="3042"/>
          </a:xfrm>
        </p:grpSpPr>
        <p:pic>
          <p:nvPicPr>
            <p:cNvPr id="67589" name="Picture 5">
              <a:extLst>
                <a:ext uri="{FF2B5EF4-FFF2-40B4-BE49-F238E27FC236}">
                  <a16:creationId xmlns:a16="http://schemas.microsoft.com/office/drawing/2014/main" id="{01868B1F-3E62-4EB9-BAC2-E2E1DE06F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" y="1083"/>
              <a:ext cx="5556" cy="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590" name="Picture 6">
              <a:extLst>
                <a:ext uri="{FF2B5EF4-FFF2-40B4-BE49-F238E27FC236}">
                  <a16:creationId xmlns:a16="http://schemas.microsoft.com/office/drawing/2014/main" id="{F2D7653D-B783-4B51-A44E-AC330F7975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" y="3339"/>
              <a:ext cx="5556" cy="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562E1D-861B-4565-A2B9-2B9675160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42CF40CC-8193-4964-9523-7DA1ACE042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3184673-8730-4CFB-B4B3-3FEB09DB9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2" name="Picture 7">
            <a:extLst>
              <a:ext uri="{FF2B5EF4-FFF2-40B4-BE49-F238E27FC236}">
                <a16:creationId xmlns:a16="http://schemas.microsoft.com/office/drawing/2014/main" id="{3BC14AD2-5B8C-4F4C-94D7-68B1CBFA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57338"/>
            <a:ext cx="8642350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3F8CD3-0D7A-4F60-9124-9C0D0361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B4240428-43D2-41EE-9CB5-6ACD195387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開放資料 (Open Data)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396255E-1686-4824-94A5-6C6E969C0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6" name="Picture 5">
            <a:extLst>
              <a:ext uri="{FF2B5EF4-FFF2-40B4-BE49-F238E27FC236}">
                <a16:creationId xmlns:a16="http://schemas.microsoft.com/office/drawing/2014/main" id="{D2292FE8-D3A8-47B2-A04C-3B409DC1D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484314"/>
            <a:ext cx="8623300" cy="517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7A9B16-65C9-4114-887C-280AC047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977428F1-143C-49FD-A470-F8D928C324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瀏覽器對 AJAX 的安全性限制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7B7C89-39BA-466D-B61B-6CE4D340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752D3162-AF98-43EC-BCEF-64D211E1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844675"/>
            <a:ext cx="57150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24948E-7F55-4EF9-8391-84B71A7E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C7403FD1-674A-4AB4-A1E3-CA184EF867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瀏覽器對 AJAX 的安全性限制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756E975-D079-4C04-8BC3-94D126AF3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27CAF40D-818D-4A9C-AE33-D234BC07C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6" y="1773238"/>
            <a:ext cx="53054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0E1106-6FD9-4F69-AEF4-50829C7B5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7AEA1E-9CC0-4A79-ADA2-E0B69D1A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Domain Solutions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EDB5BE-D4CB-4532-AA65-27E2DE640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Cross-Origin Resource Sharing</a:t>
            </a:r>
          </a:p>
          <a:p>
            <a:endParaRPr lang="en-US" altLang="zh-TW" dirty="0"/>
          </a:p>
          <a:p>
            <a:r>
              <a:rPr lang="en-US" altLang="zh-TW" dirty="0"/>
              <a:t>JSONP (JSON with Padding)</a:t>
            </a:r>
          </a:p>
          <a:p>
            <a:endParaRPr lang="en-US" altLang="zh-TW" dirty="0"/>
          </a:p>
          <a:p>
            <a:r>
              <a:rPr lang="en-US" altLang="zh-TW"/>
              <a:t>PROXY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506087-DA55-4878-90E5-4FC6D3BF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397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440</Words>
  <Application>Microsoft Office PowerPoint</Application>
  <PresentationFormat>寬螢幕</PresentationFormat>
  <Paragraphs>145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3" baseType="lpstr">
      <vt:lpstr>微軟正黑體</vt:lpstr>
      <vt:lpstr>新細明體</vt:lpstr>
      <vt:lpstr>Aparajita</vt:lpstr>
      <vt:lpstr>Arial</vt:lpstr>
      <vt:lpstr>Calibri</vt:lpstr>
      <vt:lpstr>Office 佈景主題</vt:lpstr>
      <vt:lpstr>PowerPoint 簡報</vt:lpstr>
      <vt:lpstr>14-1 認識 AJAX</vt:lpstr>
      <vt:lpstr>AJAX的基本觀念</vt:lpstr>
      <vt:lpstr>AJAX的基本觀念</vt:lpstr>
      <vt:lpstr>AJAX的基本觀念</vt:lpstr>
      <vt:lpstr>AJAX的基本觀念</vt:lpstr>
      <vt:lpstr>瀏覽器對 AJAX 的安全性限制</vt:lpstr>
      <vt:lpstr>瀏覽器對 AJAX 的安全性限制</vt:lpstr>
      <vt:lpstr>Cross Domain Solutions</vt:lpstr>
      <vt:lpstr>瀏覽器對 AJAX 的安全性限制</vt:lpstr>
      <vt:lpstr>14-2 使用 jQuery 的 AJAX 功能</vt:lpstr>
      <vt:lpstr>利用 AJAX 更新網頁區塊</vt:lpstr>
      <vt:lpstr>利用 AJAX 更新網頁區塊</vt:lpstr>
      <vt:lpstr>利用 AJAX 更新網頁區塊</vt:lpstr>
      <vt:lpstr>利用 AJAX 更新網頁區塊</vt:lpstr>
      <vt:lpstr>利用 AJAX 更新網頁區塊</vt:lpstr>
      <vt:lpstr>利用 AJAX  載入 JSON (JavaScript Object Notation) 資料</vt:lpstr>
      <vt:lpstr>JavaScript 語法：JSON 資料格式</vt:lpstr>
      <vt:lpstr>JavaScript 語法：JSON 資料格式</vt:lpstr>
      <vt:lpstr>JavaScript 語法：JSON 資料格式</vt:lpstr>
      <vt:lpstr>重複處理 JSON 物件中的資料</vt:lpstr>
      <vt:lpstr>重複處理 JSON 物件中的資料</vt:lpstr>
      <vt:lpstr>重複處理 JSON 物件中的資料</vt:lpstr>
      <vt:lpstr>重複處理 JSON 物件中的資料</vt:lpstr>
      <vt:lpstr>重複處理 JSON 物件中的資料</vt:lpstr>
      <vt:lpstr>重複處理 JSON 物件中的資料</vt:lpstr>
      <vt:lpstr>利用 AJAX 載入 XML 資料</vt:lpstr>
      <vt:lpstr>利用 AJAX 載入 XML 資料</vt:lpstr>
      <vt:lpstr>利用 AJAX 載入 XML 資料</vt:lpstr>
      <vt:lpstr>利用 AJAX 載入 XML 資料</vt:lpstr>
      <vt:lpstr>利用 AJAX 載入 XML 資料</vt:lpstr>
      <vt:lpstr>利用 AJAX 載入 XML 資料</vt:lpstr>
      <vt:lpstr>14-3 利用 AJAX 取得 Yahoo! 天氣概況</vt:lpstr>
      <vt:lpstr>14-3 利用 AJAX 取得 Yahoo! 天氣概況</vt:lpstr>
      <vt:lpstr>14-3 利用 AJAX 取得 Yahoo! 天氣概況</vt:lpstr>
      <vt:lpstr>14-3 利用 AJAX 取得 Yahoo! 天氣概況</vt:lpstr>
      <vt:lpstr>14-3 利用 AJAX 取得 Yahoo! 天氣概況</vt:lpstr>
      <vt:lpstr>查詢鄉鎮區、其它國家地區的 woeid</vt:lpstr>
      <vt:lpstr>查詢鄉鎮區、其它國家地區的 woeid</vt:lpstr>
      <vt:lpstr>查詢鄉鎮區、其它國家地區的 woeid</vt:lpstr>
      <vt:lpstr>查詢鄉鎮區、其它國家地區的 woeid</vt:lpstr>
      <vt:lpstr>解讀 Yahoo! 天氣的 XML 內容</vt:lpstr>
      <vt:lpstr>解讀 Yahoo! 天氣的 XML 內容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實例演練：自製天氣預報網頁</vt:lpstr>
      <vt:lpstr>14-4 利用 AJAX 取得紫外線即時監測資料 - 使用 JSONP</vt:lpstr>
      <vt:lpstr>使用 jQuery 的 ajax() 函式</vt:lpstr>
      <vt:lpstr>取得紫外線即時監測資料</vt:lpstr>
      <vt:lpstr>取得紫外線即時監測資料</vt:lpstr>
      <vt:lpstr>開放資料 (Open Data)</vt:lpstr>
      <vt:lpstr>開放資料 (Open Data)</vt:lpstr>
      <vt:lpstr>開放資料 (Open Data)</vt:lpstr>
      <vt:lpstr>開放資料 (Open Data)</vt:lpstr>
      <vt:lpstr>開放資料 (Open Data)</vt:lpstr>
      <vt:lpstr>開放資料 (Open Data)</vt:lpstr>
      <vt:lpstr>開放資料 (Open Data)</vt:lpstr>
      <vt:lpstr>開放資料 (Open Data)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Jeff_NCKU</cp:lastModifiedBy>
  <cp:revision>122</cp:revision>
  <dcterms:created xsi:type="dcterms:W3CDTF">2020-08-06T11:30:33Z</dcterms:created>
  <dcterms:modified xsi:type="dcterms:W3CDTF">2020-12-16T01:57:44Z</dcterms:modified>
</cp:coreProperties>
</file>